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3" r:id="rId3"/>
    <p:sldId id="260" r:id="rId4"/>
    <p:sldId id="276" r:id="rId5"/>
    <p:sldId id="273" r:id="rId6"/>
    <p:sldId id="274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70" r:id="rId17"/>
    <p:sldId id="286" r:id="rId18"/>
    <p:sldId id="288" r:id="rId19"/>
    <p:sldId id="289" r:id="rId20"/>
    <p:sldId id="290" r:id="rId21"/>
    <p:sldId id="291" r:id="rId22"/>
    <p:sldId id="293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304" r:id="rId31"/>
    <p:sldId id="303" r:id="rId32"/>
    <p:sldId id="298" r:id="rId33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148" autoAdjust="0"/>
    <p:restoredTop sz="94764" autoAdjust="0"/>
  </p:normalViewPr>
  <p:slideViewPr>
    <p:cSldViewPr snapToGrid="0">
      <p:cViewPr>
        <p:scale>
          <a:sx n="88" d="100"/>
          <a:sy n="88" d="100"/>
        </p:scale>
        <p:origin x="824" y="1056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8FDBB94-A463-4AEB-9D58-B8A94B0A1274}" type="datetime1">
              <a:rPr lang="de-DE" sz="800" smtClean="0"/>
              <a:t>04.02.21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2E38C0F-D820-4E6E-ADB3-B32613585B7D}" type="datetime1">
              <a:rPr lang="de-DE" smtClean="0"/>
              <a:t>04.02.21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CE681DF-43B0-4056-92E7-4A19F4E761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6288DB-1B8D-5B48-8D2B-2C7FB8AC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7B8B781-4008-7B43-B90B-5174CB147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ABF2C96-61C6-AE41-B0F8-9E3B47BA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FD06A9C-DE31-3344-9F4A-71EB27081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CECD9E-18EE-5549-B134-287241907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8C4F06-06D7-D84A-B2DB-2671BB230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CA6AFD6-E09D-644F-A6B6-1DCBCA51E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3D1E282A-2A34-0348-AE76-DE4459C87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037AB4C-BA27-A641-B640-63F38FD59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8CE1ABF-6F6B-49DA-8DF4-EC3DFC430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29F914C-F172-3445-BBAF-33D87E14E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2FA3-0CF5-6145-804E-3A9ABD87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28E02D-BC42-44C2-A3F5-5404CBC83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tx1"/>
                </a:solidFill>
              </a:rPr>
              <a:t>Thank you!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778834" cy="245786"/>
          </a:xfrm>
        </p:spPr>
        <p:txBody>
          <a:bodyPr/>
          <a:lstStyle>
            <a:lvl1pPr marL="0" indent="0" defTabSz="536575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</a:t>
            </a:r>
            <a:r>
              <a:rPr lang="de-DE" dirty="0"/>
              <a:t>49 (0) 711 685-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942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>
                <a:solidFill>
                  <a:schemeClr val="bg1"/>
                </a:solidFill>
              </a:rPr>
              <a:t>Thank you!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/>
              <a:t>e-Mail</a:t>
            </a:r>
            <a:endParaRPr lang="de-DE" dirty="0"/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82705" cy="245786"/>
          </a:xfrm>
        </p:spPr>
        <p:txBody>
          <a:bodyPr/>
          <a:lstStyle>
            <a:lvl1pPr marL="0" indent="0">
              <a:buNone/>
              <a:tabLst>
                <a:tab pos="536575" algn="l"/>
              </a:tabLst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Phone	+49 (0) 711 685-</a:t>
            </a:r>
            <a:endParaRPr lang="de-DE" dirty="0"/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enter 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of </a:t>
            </a:r>
            <a:r>
              <a:rPr lang="de-DE" dirty="0"/>
              <a:t>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or institute 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Address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47048E-F4B2-4CE3-8E2C-9004A5C5B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366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DE1BCEF2-3615-40F6-9700-AC8523EE70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5DE6BF-7C3C-4DD9-B444-AAC623C74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94958B-96B0-482F-9CDD-2894CA0BA7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268958"/>
            <a:ext cx="2136071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1128C2-4109-0B40-B1F3-8F0036EB5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3A3817F-F4B0-1B4B-9BDB-804686732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EF60FA-ED38-B14B-9EFE-93DCFC2E3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793065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09.02.2021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21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ov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23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6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3.png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BD9AEB2-1891-4DE2-949B-9C0718360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</p:txBody>
      </p:sp>
      <p:pic>
        <p:nvPicPr>
          <p:cNvPr id="4" name="Picture Placeholder 3" descr="Logo&#10;&#10;Description automatically generated">
            <a:extLst>
              <a:ext uri="{FF2B5EF4-FFF2-40B4-BE49-F238E27FC236}">
                <a16:creationId xmlns:a16="http://schemas.microsoft.com/office/drawing/2014/main" id="{2E405C34-1FB8-5749-B31C-2FBFEDF4FD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600" t="31655" r="4722" b="39869"/>
          <a:stretch/>
        </p:blipFill>
        <p:spPr>
          <a:xfrm>
            <a:off x="79787" y="3538615"/>
            <a:ext cx="4875697" cy="1147737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7965DEDA-EE2D-45B6-A350-555B61A9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0ADCC7E-BB9B-4A5A-B203-B36AD2817B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Numerical</a:t>
            </a:r>
            <a:r>
              <a:rPr lang="de-DE" dirty="0">
                <a:solidFill>
                  <a:schemeClr val="bg1"/>
                </a:solidFill>
              </a:rPr>
              <a:t> Simulation</a:t>
            </a: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5C623A4A-342B-4964-A640-D9179207F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fluid solver for laminar flow with arbitrary geometries &amp; heat flow</a:t>
            </a:r>
          </a:p>
          <a:p>
            <a:r>
              <a:rPr lang="en-US" dirty="0">
                <a:solidFill>
                  <a:schemeClr val="bg1"/>
                </a:solidFill>
              </a:rPr>
              <a:t>09.02.2021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9FB3C44-BC15-4C18-9D5E-8E57C93FC7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3084" b="-2426"/>
          <a:stretch/>
        </p:blipFill>
        <p:spPr>
          <a:xfrm>
            <a:off x="7334928" y="4069842"/>
            <a:ext cx="1248842" cy="1317673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C23851-4C87-7647-B548-4B8D6C419622}"/>
              </a:ext>
            </a:extLst>
          </p:cNvPr>
          <p:cNvSpPr txBox="1">
            <a:spLocks/>
          </p:cNvSpPr>
          <p:nvPr/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</a:t>
            </a:r>
          </a:p>
        </p:txBody>
      </p:sp>
    </p:spTree>
    <p:extLst>
      <p:ext uri="{BB962C8B-B14F-4D97-AF65-F5344CB8AC3E}">
        <p14:creationId xmlns:p14="http://schemas.microsoft.com/office/powerpoint/2010/main" val="141899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1294038"/>
            <a:ext cx="6411741" cy="1390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1D-Arrays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bottom</a:t>
            </a:r>
            <a:r>
              <a:rPr lang="de-DE" sz="1600" dirty="0">
                <a:solidFill>
                  <a:schemeClr val="tx1"/>
                </a:solidFill>
              </a:rPr>
              <a:t>, top, </a:t>
            </a:r>
            <a:r>
              <a:rPr lang="de-DE" sz="1600" dirty="0" err="1">
                <a:solidFill>
                  <a:schemeClr val="tx1"/>
                </a:solidFill>
              </a:rPr>
              <a:t>left</a:t>
            </a:r>
            <a:r>
              <a:rPr lang="de-DE" sz="1600" dirty="0">
                <a:solidFill>
                  <a:schemeClr val="tx1"/>
                </a:solidFill>
              </a:rPr>
              <a:t>, </a:t>
            </a:r>
            <a:r>
              <a:rPr lang="de-DE" sz="1600" dirty="0" err="1">
                <a:solidFill>
                  <a:schemeClr val="tx1"/>
                </a:solidFill>
              </a:rPr>
              <a:t>right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One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array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1D-Array </a:t>
            </a:r>
            <a:r>
              <a:rPr lang="de-DE" sz="1600" dirty="0" err="1">
                <a:solidFill>
                  <a:schemeClr val="tx1"/>
                </a:solidFill>
              </a:rPr>
              <a:t>conceivable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</a:t>
            </a:r>
            <a:r>
              <a:rPr lang="de-DE" sz="1600" dirty="0">
                <a:solidFill>
                  <a:schemeClr val="tx1"/>
                </a:solidFill>
              </a:rPr>
              <a:t> mix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INFLOW, OUTFLOW, NOSLIP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21748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6300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80490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75925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1692074"/>
            <a:ext cx="6411741" cy="214129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NOSLIP, but different </a:t>
            </a: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depending</a:t>
            </a:r>
            <a:r>
              <a:rPr lang="de-DE" sz="1600" dirty="0">
                <a:solidFill>
                  <a:schemeClr val="tx1"/>
                </a:solidFill>
              </a:rPr>
              <a:t> on FLUID </a:t>
            </a:r>
            <a:r>
              <a:rPr lang="de-DE" sz="1600" dirty="0" err="1">
                <a:solidFill>
                  <a:schemeClr val="tx1"/>
                </a:solidFill>
              </a:rPr>
              <a:t>surroundings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OBJECT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OBJECT </a:t>
            </a:r>
            <a:r>
              <a:rPr lang="de-DE" sz="1600" dirty="0" err="1">
                <a:solidFill>
                  <a:schemeClr val="tx1"/>
                </a:solidFill>
              </a:rPr>
              <a:t>subdivided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types</a:t>
            </a:r>
            <a:r>
              <a:rPr lang="de-DE" sz="1600" dirty="0">
                <a:solidFill>
                  <a:schemeClr val="tx1"/>
                </a:solidFill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-LEFT, -RIGHT, -TOP, -BOTTOM;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-TOPLEFT, -TOPRIGHT, -BOTTOMLEFT, -BOTTOMRIGHT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395426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436684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70220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1" y="417645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C8530-E73A-5A44-988C-F62B1CEEA119}"/>
              </a:ext>
            </a:extLst>
          </p:cNvPr>
          <p:cNvSpPr/>
          <p:nvPr/>
        </p:nvSpPr>
        <p:spPr>
          <a:xfrm>
            <a:off x="1500741" y="2235922"/>
            <a:ext cx="6411741" cy="18318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Objects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Two</a:t>
            </a:r>
            <a:r>
              <a:rPr lang="de-DE" sz="1600" dirty="0">
                <a:solidFill>
                  <a:schemeClr val="tx1"/>
                </a:solidFill>
              </a:rPr>
              <a:t> additional </a:t>
            </a:r>
            <a:r>
              <a:rPr lang="de-DE" sz="1600" dirty="0" err="1">
                <a:solidFill>
                  <a:schemeClr val="tx1"/>
                </a:solidFill>
              </a:rPr>
              <a:t>matrices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</a:t>
            </a:r>
            <a:r>
              <a:rPr lang="de-DE" sz="1600" dirty="0">
                <a:solidFill>
                  <a:schemeClr val="tx1"/>
                </a:solidFill>
              </a:rPr>
              <a:t> type (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isolated</a:t>
            </a:r>
            <a:r>
              <a:rPr lang="de-DE" sz="1600" dirty="0">
                <a:solidFill>
                  <a:schemeClr val="tx1"/>
                </a:solidFill>
              </a:rPr>
              <a:t>)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r>
              <a:rPr lang="de-DE" sz="1600" dirty="0">
                <a:solidFill>
                  <a:schemeClr val="tx1"/>
                </a:solidFill>
              </a:rPr>
              <a:t> (</a:t>
            </a:r>
            <a:r>
              <a:rPr lang="de-DE" sz="1600" dirty="0" err="1">
                <a:solidFill>
                  <a:schemeClr val="tx1"/>
                </a:solidFill>
              </a:rPr>
              <a:t>if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heated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Temperature</a:t>
            </a:r>
            <a:r>
              <a:rPr lang="de-DE" sz="1600" dirty="0">
                <a:solidFill>
                  <a:schemeClr val="tx1"/>
                </a:solidFill>
              </a:rPr>
              <a:t> at “real“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extend</a:t>
            </a:r>
            <a:r>
              <a:rPr lang="de-DE" sz="1600" dirty="0">
                <a:solidFill>
                  <a:schemeClr val="tx1"/>
                </a:solidFill>
              </a:rPr>
              <a:t> 1D-Arrays </a:t>
            </a:r>
            <a:r>
              <a:rPr lang="de-DE" sz="1600" dirty="0" err="1">
                <a:solidFill>
                  <a:schemeClr val="tx1"/>
                </a:solidFill>
              </a:rPr>
              <a:t>by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type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71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</p:spTree>
    <p:extLst>
      <p:ext uri="{BB962C8B-B14F-4D97-AF65-F5344CB8AC3E}">
        <p14:creationId xmlns:p14="http://schemas.microsoft.com/office/powerpoint/2010/main" val="372611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3" y="2530557"/>
            <a:ext cx="6411741" cy="14477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Outputwriter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uses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staggered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grid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write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vts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EMPTY </a:t>
            </a:r>
            <a:r>
              <a:rPr lang="de-DE" sz="1600" dirty="0" err="1">
                <a:solidFill>
                  <a:schemeClr val="tx1"/>
                </a:solidFill>
              </a:rPr>
              <a:t>cells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blanked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Modified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input</a:t>
            </a:r>
            <a:r>
              <a:rPr lang="de-DE" sz="1600" dirty="0">
                <a:solidFill>
                  <a:schemeClr val="tx1"/>
                </a:solidFill>
              </a:rPr>
              <a:t> .</a:t>
            </a:r>
            <a:r>
              <a:rPr lang="de-DE" sz="1600" dirty="0" err="1">
                <a:solidFill>
                  <a:schemeClr val="tx1"/>
                </a:solidFill>
              </a:rPr>
              <a:t>txt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and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necessary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116522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3" y="1975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3" y="238141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3" y="157117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46433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File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02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CB48-5D33-4349-AF72-36360527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define boundary condtion types and values?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216FE-CF8A-FA47-92FE-B9DC350CC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5117E0-884D-734F-B351-5E469151353F}"/>
              </a:ext>
            </a:extLst>
          </p:cNvPr>
          <p:cNvGrpSpPr/>
          <p:nvPr/>
        </p:nvGrpSpPr>
        <p:grpSpPr>
          <a:xfrm>
            <a:off x="1583990" y="1542604"/>
            <a:ext cx="5976019" cy="2058292"/>
            <a:chOff x="1583990" y="1501777"/>
            <a:chExt cx="5976019" cy="20582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6200F9-D159-6641-92FD-DCE878F0FE26}"/>
                </a:ext>
              </a:extLst>
            </p:cNvPr>
            <p:cNvSpPr/>
            <p:nvPr/>
          </p:nvSpPr>
          <p:spPr>
            <a:xfrm>
              <a:off x="1583990" y="1748046"/>
              <a:ext cx="2939203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Type= </a:t>
              </a:r>
              <a:r>
                <a:rPr lang="en-US" sz="1600" dirty="0" err="1">
                  <a:solidFill>
                    <a:schemeClr val="tx1"/>
                  </a:solidFill>
                </a:rPr>
                <a:t>Bottombound</a:t>
              </a:r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    Velocity= Dirichlet; 0;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Pressure=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Temperature= Neumann; 0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   Position = 0; 1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EC09A-1BEA-BF4B-A079-2B3C21EAB168}"/>
                </a:ext>
              </a:extLst>
            </p:cNvPr>
            <p:cNvSpPr/>
            <p:nvPr/>
          </p:nvSpPr>
          <p:spPr>
            <a:xfrm>
              <a:off x="1583991" y="1501777"/>
              <a:ext cx="5976018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Input File: Example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FE3082-8B96-3E45-8779-D70DEC0E7373}"/>
                </a:ext>
              </a:extLst>
            </p:cNvPr>
            <p:cNvSpPr/>
            <p:nvPr/>
          </p:nvSpPr>
          <p:spPr>
            <a:xfrm>
              <a:off x="4523193" y="1748047"/>
              <a:ext cx="3036816" cy="1812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location of boundary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type&amp; values (</a:t>
              </a:r>
              <a:r>
                <a:rPr lang="en-US" sz="1600" dirty="0" err="1">
                  <a:solidFill>
                    <a:schemeClr val="tx1"/>
                  </a:solidFill>
                </a:rPr>
                <a:t>u;v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(p)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boundary type and value (T)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physical starting and end value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85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2D82AF-EB35-5347-B56A-F49B8C8F61E3}"/>
              </a:ext>
            </a:extLst>
          </p:cNvPr>
          <p:cNvSpPr/>
          <p:nvPr/>
        </p:nvSpPr>
        <p:spPr>
          <a:xfrm>
            <a:off x="1918016" y="953218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Rectangle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1;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4D51B-D5F9-45A7-9B35-A7AFF7AD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0F9C54-56AE-5448-9DF1-10891B34EA1B}"/>
              </a:ext>
            </a:extLst>
          </p:cNvPr>
          <p:cNvSpPr/>
          <p:nvPr/>
        </p:nvSpPr>
        <p:spPr>
          <a:xfrm>
            <a:off x="1918017" y="690871"/>
            <a:ext cx="6344889" cy="2600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Input File: Example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B714ED-E489-6341-87CB-A058E46BB7B5}"/>
              </a:ext>
            </a:extLst>
          </p:cNvPr>
          <p:cNvSpPr/>
          <p:nvPr/>
        </p:nvSpPr>
        <p:spPr>
          <a:xfrm>
            <a:off x="5038642" y="950913"/>
            <a:ext cx="3224264" cy="10846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Lower left and upper right corner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D24D1-1918-1E45-8659-BE1A18CB46BC}"/>
              </a:ext>
            </a:extLst>
          </p:cNvPr>
          <p:cNvSpPr/>
          <p:nvPr/>
        </p:nvSpPr>
        <p:spPr>
          <a:xfrm>
            <a:off x="1918014" y="3309289"/>
            <a:ext cx="3120626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Ellipse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1; 1; 0.8; 0.5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Neumann; 0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Type = Fluid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93969-227A-CC40-984D-4F8C9E95233C}"/>
              </a:ext>
            </a:extLst>
          </p:cNvPr>
          <p:cNvSpPr/>
          <p:nvPr/>
        </p:nvSpPr>
        <p:spPr>
          <a:xfrm>
            <a:off x="5038642" y="3309289"/>
            <a:ext cx="3224264" cy="13272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Center and </a:t>
            </a:r>
            <a:r>
              <a:rPr lang="en-US" sz="1400" dirty="0" err="1">
                <a:solidFill>
                  <a:schemeClr val="tx1"/>
                </a:solidFill>
              </a:rPr>
              <a:t>halfaxes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  <a:p>
            <a:r>
              <a:rPr lang="en-US" sz="1400" dirty="0">
                <a:solidFill>
                  <a:schemeClr val="tx1"/>
                </a:solidFill>
              </a:rPr>
              <a:t>Fluid type to cut out shape of obstacle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B1FCC8-C386-3A45-91D3-902FF1B26015}"/>
              </a:ext>
            </a:extLst>
          </p:cNvPr>
          <p:cNvSpPr/>
          <p:nvPr/>
        </p:nvSpPr>
        <p:spPr>
          <a:xfrm>
            <a:off x="1918014" y="2133557"/>
            <a:ext cx="3120626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Shape =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Position = 0; 0; 0; 1; 0.5; 1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Temperature = Dirichlet; 5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F76B3-E79D-5B42-8B37-41988E29B43E}"/>
              </a:ext>
            </a:extLst>
          </p:cNvPr>
          <p:cNvSpPr/>
          <p:nvPr/>
        </p:nvSpPr>
        <p:spPr>
          <a:xfrm>
            <a:off x="5038642" y="2132406"/>
            <a:ext cx="3224264" cy="108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Shape of obstacle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Corners of triangle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Temperature type and value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4C5C02A-D5C7-8849-89BF-CD74BA7DC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13" name="standardForms" descr="standardForms">
            <a:hlinkClick r:id="" action="ppaction://media"/>
            <a:extLst>
              <a:ext uri="{FF2B5EF4-FFF2-40B4-BE49-F238E27FC236}">
                <a16:creationId xmlns:a16="http://schemas.microsoft.com/office/drawing/2014/main" id="{F327E053-4601-A340-91FE-460DD33E8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222" t="39406" r="19133" b="39395"/>
          <a:stretch/>
        </p:blipFill>
        <p:spPr>
          <a:xfrm rot="5400000">
            <a:off x="-959996" y="2250626"/>
            <a:ext cx="4131823" cy="87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0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Channel with a Step: Comparison for Obstacles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888145" y="335034"/>
            <a:ext cx="1940071" cy="118301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10x2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100x20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500s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9DDE9-979C-5F4D-A576-DE6D8B8EF68A}"/>
              </a:ext>
            </a:extLst>
          </p:cNvPr>
          <p:cNvSpPr txBox="1">
            <a:spLocks/>
          </p:cNvSpPr>
          <p:nvPr/>
        </p:nvSpPr>
        <p:spPr>
          <a:xfrm>
            <a:off x="3722928" y="1820697"/>
            <a:ext cx="2934145" cy="25861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4" name="Content Placeholder 1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A8B5396-BB38-5245-956B-AD8E576F7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748" y="956249"/>
            <a:ext cx="3755844" cy="3749957"/>
          </a:xfr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9ECEF89A-71A1-C04E-839F-217E411A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73" y="2009278"/>
            <a:ext cx="2934145" cy="25766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64CB305-48DD-9F4D-ADAF-B30634E77703}"/>
              </a:ext>
            </a:extLst>
          </p:cNvPr>
          <p:cNvSpPr/>
          <p:nvPr/>
        </p:nvSpPr>
        <p:spPr>
          <a:xfrm>
            <a:off x="2796521" y="73660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F3E964-4CE0-4A4B-9991-68F27E5FB8D9}"/>
              </a:ext>
            </a:extLst>
          </p:cNvPr>
          <p:cNvSpPr/>
          <p:nvPr/>
        </p:nvSpPr>
        <p:spPr>
          <a:xfrm>
            <a:off x="5430217" y="178208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</p:spTree>
    <p:extLst>
      <p:ext uri="{BB962C8B-B14F-4D97-AF65-F5344CB8AC3E}">
        <p14:creationId xmlns:p14="http://schemas.microsoft.com/office/powerpoint/2010/main" val="371832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Rayleigh-Benard: Comparison for Heat Flow</a:t>
            </a:r>
          </a:p>
        </p:txBody>
      </p:sp>
      <p:pic>
        <p:nvPicPr>
          <p:cNvPr id="5" name="Content Placeholder 4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5C200230-91E1-F644-A06E-3DA5B31E8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18" y="1002175"/>
            <a:ext cx="8999682" cy="1936248"/>
          </a:xfr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7031777" y="2821163"/>
            <a:ext cx="1742907" cy="1067784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8x1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80x20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100s</a:t>
              </a:r>
            </a:p>
          </p:txBody>
        </p:sp>
      </p:grp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1A7652-0DA8-1D42-8A51-0C798AFC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91" y="3153382"/>
            <a:ext cx="5512171" cy="14658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B50AA2-7AF1-0643-914E-6767E3629E6A}"/>
              </a:ext>
            </a:extLst>
          </p:cNvPr>
          <p:cNvSpPr/>
          <p:nvPr/>
        </p:nvSpPr>
        <p:spPr>
          <a:xfrm>
            <a:off x="7031777" y="118448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ur Solver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469FB-8F67-D342-AACD-99BC3A534356}"/>
              </a:ext>
            </a:extLst>
          </p:cNvPr>
          <p:cNvSpPr/>
          <p:nvPr/>
        </p:nvSpPr>
        <p:spPr>
          <a:xfrm>
            <a:off x="1169891" y="2883291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  <a:r>
              <a:rPr lang="en-DE" sz="1600" dirty="0"/>
              <a:t>ther Solver</a:t>
            </a:r>
          </a:p>
        </p:txBody>
      </p:sp>
    </p:spTree>
    <p:extLst>
      <p:ext uri="{BB962C8B-B14F-4D97-AF65-F5344CB8AC3E}">
        <p14:creationId xmlns:p14="http://schemas.microsoft.com/office/powerpoint/2010/main" val="139341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A1CBEC-EA25-41C8-A796-DAF2275F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A767-7298-45F1-8214-AD19B38F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7510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atedTriangleT.mov" descr="heatedTriangleT.mov">
            <a:hlinkClick r:id="" action="ppaction://media"/>
            <a:extLst>
              <a:ext uri="{FF2B5EF4-FFF2-40B4-BE49-F238E27FC236}">
                <a16:creationId xmlns:a16="http://schemas.microsoft.com/office/drawing/2014/main" id="{7F858AD0-3381-6B4F-9BCD-C74B50394A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446" t="6904" r="14693" b="10881"/>
          <a:stretch/>
        </p:blipFill>
        <p:spPr>
          <a:xfrm>
            <a:off x="1004768" y="375517"/>
            <a:ext cx="5468429" cy="45597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Fountain: Combination of Obstacles and Heat Flow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714650" y="1178939"/>
            <a:ext cx="1794481" cy="1177665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2x2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95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Beanmachine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684158" y="635305"/>
            <a:ext cx="1812021" cy="1124125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34x32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170x160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0.05s</a:t>
              </a:r>
            </a:p>
          </p:txBody>
        </p:sp>
      </p:grp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FB504797-16C6-7345-9EFF-D6FABB15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09" y="1197368"/>
            <a:ext cx="3001576" cy="267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0CDA8-DF41-C246-B90F-B2B130E9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952" y="2843784"/>
            <a:ext cx="3117432" cy="2029956"/>
          </a:xfrm>
          <a:prstGeom prst="rect">
            <a:avLst/>
          </a:prstGeom>
        </p:spPr>
      </p:pic>
      <p:pic>
        <p:nvPicPr>
          <p:cNvPr id="13" name="Picture 12" descr="A picture containing arrow&#10;&#10;Description automatically generated">
            <a:extLst>
              <a:ext uri="{FF2B5EF4-FFF2-40B4-BE49-F238E27FC236}">
                <a16:creationId xmlns:a16="http://schemas.microsoft.com/office/drawing/2014/main" id="{0A6B572F-393B-B840-BBD4-B8D1E800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15" y="770112"/>
            <a:ext cx="288612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8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8" y="397445"/>
            <a:ext cx="8245475" cy="432000"/>
          </a:xfrm>
        </p:spPr>
        <p:txBody>
          <a:bodyPr/>
          <a:lstStyle/>
          <a:p>
            <a:r>
              <a:rPr lang="en-DE" dirty="0"/>
              <a:t>Labyrinth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819551" y="695158"/>
            <a:ext cx="1607675" cy="1114983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5x2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40x20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50s </a:t>
              </a:r>
            </a:p>
          </p:txBody>
        </p:sp>
      </p:grpSp>
      <p:pic>
        <p:nvPicPr>
          <p:cNvPr id="4" name="labyrinth" descr="labyrinth">
            <a:hlinkClick r:id="" action="ppaction://media"/>
            <a:extLst>
              <a:ext uri="{FF2B5EF4-FFF2-40B4-BE49-F238E27FC236}">
                <a16:creationId xmlns:a16="http://schemas.microsoft.com/office/drawing/2014/main" id="{6B073399-0B56-3849-AC68-8860ECC02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144" t="22284" r="21182" b="29719"/>
          <a:stretch/>
        </p:blipFill>
        <p:spPr>
          <a:xfrm>
            <a:off x="323125" y="802053"/>
            <a:ext cx="4486619" cy="1935987"/>
          </a:xfrm>
          <a:prstGeom prst="rect">
            <a:avLst/>
          </a:prstGeom>
        </p:spPr>
      </p:pic>
      <p:pic>
        <p:nvPicPr>
          <p:cNvPr id="14" name="labyrinthT" descr="labyrinthT">
            <a:hlinkClick r:id="" action="ppaction://media"/>
            <a:extLst>
              <a:ext uri="{FF2B5EF4-FFF2-40B4-BE49-F238E27FC236}">
                <a16:creationId xmlns:a16="http://schemas.microsoft.com/office/drawing/2014/main" id="{A03E8E25-FA57-BC4C-8373-731C1FC383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403" t="21793" r="21737" b="29603"/>
          <a:stretch/>
        </p:blipFill>
        <p:spPr>
          <a:xfrm>
            <a:off x="4295258" y="2663073"/>
            <a:ext cx="4609010" cy="2068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98B6A1-08D7-0145-B82C-621E732FAC2C}"/>
              </a:ext>
            </a:extLst>
          </p:cNvPr>
          <p:cNvSpPr/>
          <p:nvPr/>
        </p:nvSpPr>
        <p:spPr>
          <a:xfrm>
            <a:off x="2761529" y="583573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248EC7-2935-6440-8C12-FA5A6CA1C4DA}"/>
              </a:ext>
            </a:extLst>
          </p:cNvPr>
          <p:cNvSpPr/>
          <p:nvPr/>
        </p:nvSpPr>
        <p:spPr>
          <a:xfrm>
            <a:off x="6889948" y="2473294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99806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NumSim Flow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pic>
        <p:nvPicPr>
          <p:cNvPr id="3" name="numsimFlowTemperature" descr="numsimFlowTemperature">
            <a:hlinkClick r:id="" action="ppaction://media"/>
            <a:extLst>
              <a:ext uri="{FF2B5EF4-FFF2-40B4-BE49-F238E27FC236}">
                <a16:creationId xmlns:a16="http://schemas.microsoft.com/office/drawing/2014/main" id="{DD8DC9A6-B2A1-B14C-B512-7AAF850AF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752" t="26687" r="5471" b="36134"/>
          <a:stretch/>
        </p:blipFill>
        <p:spPr>
          <a:xfrm>
            <a:off x="1066827" y="2571750"/>
            <a:ext cx="7791948" cy="2109665"/>
          </a:xfrm>
          <a:prstGeom prst="rect">
            <a:avLst/>
          </a:prstGeom>
        </p:spPr>
      </p:pic>
      <p:pic>
        <p:nvPicPr>
          <p:cNvPr id="4" name="numsimFlow" descr="numsimFlow">
            <a:hlinkClick r:id="" action="ppaction://media"/>
            <a:extLst>
              <a:ext uri="{FF2B5EF4-FFF2-40B4-BE49-F238E27FC236}">
                <a16:creationId xmlns:a16="http://schemas.microsoft.com/office/drawing/2014/main" id="{C6D4BD17-3572-2248-A3E9-6D0B82F0C1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811" t="31742" r="5405" b="35000"/>
          <a:stretch/>
        </p:blipFill>
        <p:spPr>
          <a:xfrm>
            <a:off x="92179" y="839900"/>
            <a:ext cx="7063530" cy="17106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935736" y="444927"/>
            <a:ext cx="1776464" cy="1127048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180x60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20s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794190D-C916-8A4F-92B6-D60BCF658142}"/>
              </a:ext>
            </a:extLst>
          </p:cNvPr>
          <p:cNvSpPr/>
          <p:nvPr/>
        </p:nvSpPr>
        <p:spPr>
          <a:xfrm>
            <a:off x="4598939" y="784977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Velocity</a:t>
            </a:r>
            <a:endParaRPr lang="de-DE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106DC-5933-804B-B2C7-394EE17F1E22}"/>
              </a:ext>
            </a:extLst>
          </p:cNvPr>
          <p:cNvSpPr/>
          <p:nvPr/>
        </p:nvSpPr>
        <p:spPr>
          <a:xfrm>
            <a:off x="6246602" y="2646710"/>
            <a:ext cx="1940071" cy="2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Temperature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0735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tyOutletT" descr="cityOutletT">
            <a:hlinkClick r:id="" action="ppaction://media"/>
            <a:extLst>
              <a:ext uri="{FF2B5EF4-FFF2-40B4-BE49-F238E27FC236}">
                <a16:creationId xmlns:a16="http://schemas.microsoft.com/office/drawing/2014/main" id="{39B205BE-0404-1744-AEA4-03110E5DC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988" t="26185" r="18635" b="36496"/>
          <a:stretch/>
        </p:blipFill>
        <p:spPr>
          <a:xfrm>
            <a:off x="0" y="1575989"/>
            <a:ext cx="9051712" cy="2921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CF25-9040-EE4D-9D82-D0F85AB7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City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B7DAE-001C-4348-BA45-961E971B8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D9962-7045-6C40-9C27-9B34901122A5}"/>
              </a:ext>
            </a:extLst>
          </p:cNvPr>
          <p:cNvGrpSpPr/>
          <p:nvPr/>
        </p:nvGrpSpPr>
        <p:grpSpPr>
          <a:xfrm>
            <a:off x="6763556" y="456484"/>
            <a:ext cx="1702936" cy="1128930"/>
            <a:chOff x="5746458" y="2944159"/>
            <a:chExt cx="2837145" cy="12755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9027FD-8199-B745-9947-BEA7928D8BDE}"/>
                </a:ext>
              </a:extLst>
            </p:cNvPr>
            <p:cNvSpPr/>
            <p:nvPr/>
          </p:nvSpPr>
          <p:spPr>
            <a:xfrm>
              <a:off x="5746458" y="2944159"/>
              <a:ext cx="2837145" cy="30014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dirty="0"/>
                <a:t>Settings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0B2169-DEA0-AA41-BDAF-3A3E5C6A9FE0}"/>
                </a:ext>
              </a:extLst>
            </p:cNvPr>
            <p:cNvSpPr/>
            <p:nvPr/>
          </p:nvSpPr>
          <p:spPr>
            <a:xfrm>
              <a:off x="5746458" y="3235061"/>
              <a:ext cx="2837145" cy="98460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physSize</a:t>
              </a:r>
              <a:r>
                <a:rPr lang="en-US" sz="1400" dirty="0">
                  <a:solidFill>
                    <a:schemeClr val="tx1"/>
                  </a:solidFill>
                </a:rPr>
                <a:t>: 15x5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nCells</a:t>
              </a:r>
              <a:r>
                <a:rPr lang="en-US" sz="1400" dirty="0">
                  <a:solidFill>
                    <a:schemeClr val="tx1"/>
                  </a:solidFill>
                </a:rPr>
                <a:t>: 240x80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/>
                  </a:solidFill>
                </a:rPr>
                <a:t>endTime</a:t>
              </a:r>
              <a:r>
                <a:rPr lang="en-US" sz="1400" dirty="0">
                  <a:solidFill>
                    <a:schemeClr val="tx1"/>
                  </a:solidFill>
                </a:rPr>
                <a:t>: 10s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1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E8B6C69-427B-7649-984D-A6F470BB7B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0"/>
          <a:stretch/>
        </p:blipFill>
        <p:spPr>
          <a:xfrm>
            <a:off x="432596" y="1775381"/>
            <a:ext cx="3256526" cy="182506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11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1A2AE6-E82F-C24B-BB29-D686181E4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42" y="1746411"/>
            <a:ext cx="3302421" cy="187665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</p:spTree>
    <p:extLst>
      <p:ext uri="{BB962C8B-B14F-4D97-AF65-F5344CB8AC3E}">
        <p14:creationId xmlns:p14="http://schemas.microsoft.com/office/powerpoint/2010/main" val="41630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AE644E-D745-B246-A502-4B0EE99C6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4"/>
          <a:stretch/>
        </p:blipFill>
        <p:spPr>
          <a:xfrm>
            <a:off x="407442" y="1729637"/>
            <a:ext cx="3302421" cy="187081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</p:spTree>
    <p:extLst>
      <p:ext uri="{BB962C8B-B14F-4D97-AF65-F5344CB8AC3E}">
        <p14:creationId xmlns:p14="http://schemas.microsoft.com/office/powerpoint/2010/main" val="39836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5F62EF-AB2B-E44A-881D-6C44337B0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1"/>
          <a:stretch/>
        </p:blipFill>
        <p:spPr>
          <a:xfrm>
            <a:off x="331686" y="1835835"/>
            <a:ext cx="3371625" cy="190967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</p:spTree>
    <p:extLst>
      <p:ext uri="{BB962C8B-B14F-4D97-AF65-F5344CB8AC3E}">
        <p14:creationId xmlns:p14="http://schemas.microsoft.com/office/powerpoint/2010/main" val="33863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3C1A0-1B33-2245-9E80-078FCBBDF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12" y="1838432"/>
            <a:ext cx="3367082" cy="19044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</p:spTree>
    <p:extLst>
      <p:ext uri="{BB962C8B-B14F-4D97-AF65-F5344CB8AC3E}">
        <p14:creationId xmlns:p14="http://schemas.microsoft.com/office/powerpoint/2010/main" val="35694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500746" y="1765036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500745" y="259246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500745" y="300504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584F2F7-500A-5E4C-A304-2132F2E9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288628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E6648-B981-1A4D-9E72-A8269667E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98" y="1737658"/>
            <a:ext cx="3601528" cy="20399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</p:spTree>
    <p:extLst>
      <p:ext uri="{BB962C8B-B14F-4D97-AF65-F5344CB8AC3E}">
        <p14:creationId xmlns:p14="http://schemas.microsoft.com/office/powerpoint/2010/main" val="146375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9AB4EA-5A94-AF42-AB91-17C5AF690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53" y="1738961"/>
            <a:ext cx="3355478" cy="19041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</p:spTree>
    <p:extLst>
      <p:ext uri="{BB962C8B-B14F-4D97-AF65-F5344CB8AC3E}">
        <p14:creationId xmlns:p14="http://schemas.microsoft.com/office/powerpoint/2010/main" val="4734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E8B6C69-427B-7649-984D-A6F470BB7B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0"/>
          <a:stretch/>
        </p:blipFill>
        <p:spPr>
          <a:xfrm>
            <a:off x="432596" y="1775381"/>
            <a:ext cx="3256526" cy="182506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179C6-6E39-E74A-8B1B-FA452A0DE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A4DAFB-51B3-BD4F-96F5-272CD0C9F3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174399" y="3894429"/>
            <a:ext cx="2500012" cy="218691"/>
          </a:xfrm>
        </p:spPr>
        <p:txBody>
          <a:bodyPr/>
          <a:lstStyle/>
          <a:p>
            <a:r>
              <a:rPr lang="en-DE" dirty="0"/>
              <a:t>University of Stuttgart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081CB-2ED4-B842-B31B-0681C9E994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74399" y="4133374"/>
            <a:ext cx="3290054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en-US" dirty="0"/>
              <a:t>Parallel and Distributed Systems</a:t>
            </a:r>
            <a:endParaRPr lang="de-DE" dirty="0"/>
          </a:p>
          <a:p>
            <a:endParaRPr lang="en-DE" dirty="0"/>
          </a:p>
        </p:txBody>
      </p:sp>
      <p:pic>
        <p:nvPicPr>
          <p:cNvPr id="14" name="numsim.mov" descr="numsim.mov">
            <a:hlinkClick r:id="" action="ppaction://media"/>
            <a:extLst>
              <a:ext uri="{FF2B5EF4-FFF2-40B4-BE49-F238E27FC236}">
                <a16:creationId xmlns:a16="http://schemas.microsoft.com/office/drawing/2014/main" id="{466EC0B4-AAEF-964C-8BB5-0AE866164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848" t="32712" r="19636" b="33748"/>
          <a:stretch/>
        </p:blipFill>
        <p:spPr>
          <a:xfrm>
            <a:off x="5311065" y="542361"/>
            <a:ext cx="3401135" cy="1163547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8BEAEDEC-4E38-4440-916E-79073C40C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084" b="-2426"/>
          <a:stretch/>
        </p:blipFill>
        <p:spPr>
          <a:xfrm>
            <a:off x="7334928" y="4069842"/>
            <a:ext cx="1248842" cy="131767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675B44-6CDC-5D46-BFD0-A677053F2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596" y="1792022"/>
            <a:ext cx="3290055" cy="188003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18A5-EE18-FB47-ABA4-E051A36F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2825" y="2790675"/>
            <a:ext cx="3714716" cy="194400"/>
          </a:xfrm>
        </p:spPr>
        <p:txBody>
          <a:bodyPr/>
          <a:lstStyle/>
          <a:p>
            <a:r>
              <a:rPr lang="en-DE" dirty="0"/>
              <a:t>Stefania Scheurer, Marius Stach, Julian Franquinet</a:t>
            </a:r>
          </a:p>
        </p:txBody>
      </p:sp>
    </p:spTree>
    <p:extLst>
      <p:ext uri="{BB962C8B-B14F-4D97-AF65-F5344CB8AC3E}">
        <p14:creationId xmlns:p14="http://schemas.microsoft.com/office/powerpoint/2010/main" val="391523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094404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computation of temperature T</a:t>
                </a:r>
              </a:p>
              <a:p>
                <a:pPr>
                  <a:lnSpc>
                    <a:spcPct val="150000"/>
                  </a:lnSpc>
                </a:pPr>
                <a:r>
                  <a:rPr lang="en-DE" sz="1600" dirty="0">
                    <a:solidFill>
                      <a:schemeClr val="tx1"/>
                    </a:solidFill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e>
                    </m:d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1600" b="1" dirty="0">
                    <a:solidFill>
                      <a:schemeClr val="tx1"/>
                    </a:solidFill>
                  </a:rPr>
                  <a:t>xtend </a:t>
                </a:r>
                <a:r>
                  <a:rPr lang="en-DE" sz="1600" dirty="0">
                    <a:solidFill>
                      <a:schemeClr val="tx1"/>
                    </a:solidFill>
                  </a:rPr>
                  <a:t>computation of velocities u and v by term contending T (heat transportation)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b="1" dirty="0">
                  <a:solidFill>
                    <a:schemeClr val="tx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2" y="839229"/>
                <a:ext cx="6411741" cy="2630749"/>
              </a:xfrm>
              <a:prstGeom prst="rect">
                <a:avLst/>
              </a:prstGeom>
              <a:blipFill>
                <a:blip r:embed="rId2"/>
                <a:stretch>
                  <a:fillRect l="-394" b="-95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2" y="357507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1" y="398765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D9E5F6-003A-C940-891F-9BD5FA309219}"/>
              </a:ext>
            </a:extLst>
          </p:cNvPr>
          <p:cNvSpPr/>
          <p:nvPr/>
        </p:nvSpPr>
        <p:spPr>
          <a:xfrm>
            <a:off x="1383591" y="4400230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42920C2-B12E-7D43-8A5B-3EFBC45D3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6240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24541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dd field variable T for temperature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s 2D-Array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DE" sz="1600" u="sng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DE" sz="1600" u="sng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ij</a:t>
                </a:r>
                <a:r>
                  <a:rPr lang="en-DE" sz="1600" dirty="0">
                    <a:solidFill>
                      <a:schemeClr val="tx1"/>
                    </a:solidFill>
                  </a:rPr>
                  <a:t> located at center of cell</a:t>
                </a: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:r>
                  <a:rPr lang="en-DE" sz="1600" dirty="0">
                    <a:solidFill>
                      <a:schemeClr val="tx1"/>
                    </a:solidFill>
                  </a:rPr>
                  <a:t>Size of 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𝑛𝐶𝑒𝑙𝑙𝑠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(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𝑛𝐶𝑒𝑙𝑙𝑠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250073"/>
                <a:ext cx="6411741" cy="1625012"/>
              </a:xfrm>
              <a:prstGeom prst="rect">
                <a:avLst/>
              </a:prstGeom>
              <a:blipFill>
                <a:blip r:embed="rId2"/>
                <a:stretch>
                  <a:fillRect l="-197" b="-7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298238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E48D9-BC21-174A-B3DE-E684F087FCBD}"/>
              </a:ext>
            </a:extLst>
          </p:cNvPr>
          <p:cNvSpPr/>
          <p:nvPr/>
        </p:nvSpPr>
        <p:spPr>
          <a:xfrm>
            <a:off x="1383593" y="338982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D4A006-1BE7-A14E-8B0E-425170F69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236270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</a:t>
                </a:r>
                <a:r>
                  <a:rPr lang="en-DE" sz="1600" dirty="0">
                    <a:solidFill>
                      <a:schemeClr val="tx1"/>
                    </a:solidFill>
                  </a:rPr>
                  <a:t>omputations of one timestep (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de-DE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de-DE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</m:oMath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1769659"/>
                <a:ext cx="6411741" cy="1962545"/>
              </a:xfrm>
              <a:prstGeom prst="rect">
                <a:avLst/>
              </a:prstGeom>
              <a:blipFill>
                <a:blip r:embed="rId2"/>
                <a:stretch>
                  <a:fillRect l="-394" b="-318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383014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B4A46A4-DB9C-BD4B-8AA2-A06224C2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AC029-A123-C14B-A1EF-132865B25D54}"/>
              </a:ext>
            </a:extLst>
          </p:cNvPr>
          <p:cNvCxnSpPr>
            <a:cxnSpLocks/>
          </p:cNvCxnSpPr>
          <p:nvPr/>
        </p:nvCxnSpPr>
        <p:spPr>
          <a:xfrm>
            <a:off x="1632287" y="2288209"/>
            <a:ext cx="0" cy="1386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80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Heat</a:t>
            </a:r>
            <a:r>
              <a:rPr lang="de-DE" dirty="0"/>
              <a:t> 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489A-E657-3D45-BD9E-D5A70E844B66}"/>
              </a:ext>
            </a:extLst>
          </p:cNvPr>
          <p:cNvSpPr/>
          <p:nvPr/>
        </p:nvSpPr>
        <p:spPr>
          <a:xfrm>
            <a:off x="1383593" y="67145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Task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38E7A-FA41-6048-9A59-6ADB32463046}"/>
              </a:ext>
            </a:extLst>
          </p:cNvPr>
          <p:cNvSpPr/>
          <p:nvPr/>
        </p:nvSpPr>
        <p:spPr>
          <a:xfrm>
            <a:off x="1617900" y="1175881"/>
            <a:ext cx="6177435" cy="249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/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DE" sz="1600" dirty="0">
                    <a:solidFill>
                      <a:schemeClr val="tx1"/>
                    </a:solidFill>
                  </a:rPr>
                  <a:t>dapt criteria for computation of dt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DE" sz="1600" b="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de-DE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  <m:r>
                                      <a:rPr lang="de-DE" sz="1600" b="0" i="1" baseline="30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chemeClr val="tx1"/>
                    </a:solidFill>
                  </a:rPr>
                  <a:t>Add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input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file</a:t>
                </a:r>
                <a:endParaRPr lang="de-DE" sz="1600" dirty="0">
                  <a:solidFill>
                    <a:schemeClr val="tx1"/>
                  </a:solidFill>
                </a:endParaRPr>
              </a:p>
              <a:p>
                <a:pPr marL="642366" lvl="1" indent="-285750">
                  <a:lnSpc>
                    <a:spcPct val="150000"/>
                  </a:lnSpc>
                  <a:buFont typeface="System Font Regular"/>
                  <a:buChar char="→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 (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DonorCell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),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tInit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(initial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0" dirty="0" err="1">
                    <a:solidFill>
                      <a:schemeClr val="tx1"/>
                    </a:solidFill>
                  </a:rPr>
                  <a:t>domain</a:t>
                </a:r>
                <a:r>
                  <a:rPr lang="de-DE" sz="16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tx1"/>
                    </a:solidFill>
                  </a:rPr>
                  <a:t>Extend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outputwriter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by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adding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new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temperature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array</a:t>
                </a:r>
                <a:endParaRPr lang="de-DE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0065AA-4CDA-7747-8FE2-BE1D995A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93" y="2079649"/>
                <a:ext cx="6411741" cy="2486087"/>
              </a:xfrm>
              <a:prstGeom prst="rect">
                <a:avLst/>
              </a:prstGeom>
              <a:blipFill>
                <a:blip r:embed="rId2"/>
                <a:stretch>
                  <a:fillRect l="-197" t="-21827" b="-2487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F58955D-7B51-CB46-88FC-7E57DF1BDE64}"/>
              </a:ext>
            </a:extLst>
          </p:cNvPr>
          <p:cNvSpPr/>
          <p:nvPr/>
        </p:nvSpPr>
        <p:spPr>
          <a:xfrm>
            <a:off x="1383594" y="1080595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into code?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EC71A6-543A-5D44-A540-55877DDD8F67}"/>
              </a:ext>
            </a:extLst>
          </p:cNvPr>
          <p:cNvSpPr/>
          <p:nvPr/>
        </p:nvSpPr>
        <p:spPr>
          <a:xfrm>
            <a:off x="1383593" y="148740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temperature computation into solver?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1499D3-22BD-414A-934E-33CC622C4CDA}"/>
              </a:ext>
            </a:extLst>
          </p:cNvPr>
          <p:cNvSpPr/>
          <p:nvPr/>
        </p:nvSpPr>
        <p:spPr>
          <a:xfrm>
            <a:off x="1383593" y="189420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FF5D9A8-1064-804B-B379-76980551D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</p:spTree>
    <p:extLst>
      <p:ext uri="{BB962C8B-B14F-4D97-AF65-F5344CB8AC3E}">
        <p14:creationId xmlns:p14="http://schemas.microsoft.com/office/powerpoint/2010/main" val="91592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1767312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6" y="2179888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4" y="300853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4" y="342111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4" y="2595961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</p:spTree>
    <p:extLst>
      <p:ext uri="{BB962C8B-B14F-4D97-AF65-F5344CB8AC3E}">
        <p14:creationId xmlns:p14="http://schemas.microsoft.com/office/powerpoint/2010/main" val="76526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Arbitrary</a:t>
            </a:r>
            <a:r>
              <a:rPr lang="de-DE" dirty="0"/>
              <a:t> Geometries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ACF56CA-C315-9F4F-A118-90B5F10AE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4873740"/>
            <a:ext cx="824547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[University </a:t>
            </a:r>
            <a:r>
              <a:rPr lang="de-DE" dirty="0" err="1"/>
              <a:t>of</a:t>
            </a:r>
            <a:r>
              <a:rPr lang="de-DE" dirty="0"/>
              <a:t> Stuttgart]			  [Stefania Scheurer, Marius Stach, Julian </a:t>
            </a:r>
            <a:r>
              <a:rPr lang="de-DE" dirty="0" err="1"/>
              <a:t>Franquinet</a:t>
            </a:r>
            <a:r>
              <a:rPr lang="de-DE" dirty="0"/>
              <a:t>]		 	                    09.02.2021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E80B3F-9ABA-5E46-8402-6CB75F3DD15B}"/>
              </a:ext>
            </a:extLst>
          </p:cNvPr>
          <p:cNvSpPr/>
          <p:nvPr/>
        </p:nvSpPr>
        <p:spPr>
          <a:xfrm>
            <a:off x="1500744" y="3011594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include “real” boundary conditions?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70A115-D0E4-F943-8718-A0B385654F04}"/>
              </a:ext>
            </a:extLst>
          </p:cNvPr>
          <p:cNvSpPr/>
          <p:nvPr/>
        </p:nvSpPr>
        <p:spPr>
          <a:xfrm>
            <a:off x="1500742" y="3840243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combine obstacles and temperature?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69179-F300-264F-96DC-E417EB3FFB52}"/>
              </a:ext>
            </a:extLst>
          </p:cNvPr>
          <p:cNvSpPr/>
          <p:nvPr/>
        </p:nvSpPr>
        <p:spPr>
          <a:xfrm>
            <a:off x="1500742" y="425281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Remaining modifications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2CFEF-43B7-614F-909D-79E7E7C7C1F0}"/>
              </a:ext>
            </a:extLst>
          </p:cNvPr>
          <p:cNvSpPr/>
          <p:nvPr/>
        </p:nvSpPr>
        <p:spPr>
          <a:xfrm>
            <a:off x="1500742" y="3427667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How to apply boundary conditions at obstacles?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69AC5-D545-FF42-9559-6F4798CC6126}"/>
              </a:ext>
            </a:extLst>
          </p:cNvPr>
          <p:cNvSpPr/>
          <p:nvPr/>
        </p:nvSpPr>
        <p:spPr>
          <a:xfrm>
            <a:off x="1500744" y="908461"/>
            <a:ext cx="6411741" cy="19941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Every </a:t>
            </a:r>
            <a:r>
              <a:rPr lang="de-DE" sz="1600" dirty="0" err="1">
                <a:solidFill>
                  <a:schemeClr val="tx1"/>
                </a:solidFill>
              </a:rPr>
              <a:t>cell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assigned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type: FLUID, OBJECT, EMPTY</a:t>
            </a:r>
            <a:endParaRPr lang="en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Computation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FLUID</a:t>
            </a: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 err="1">
                <a:solidFill>
                  <a:schemeClr val="tx1"/>
                </a:solidFill>
              </a:rPr>
              <a:t>Application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OBJECT:</a:t>
            </a:r>
          </a:p>
          <a:p>
            <a:pPr lvl="2">
              <a:lnSpc>
                <a:spcPct val="150000"/>
              </a:lnSpc>
            </a:pPr>
            <a:r>
              <a:rPr lang="de-DE" sz="1600" dirty="0">
                <a:solidFill>
                  <a:schemeClr val="tx1"/>
                </a:solidFill>
              </a:rPr>
              <a:t>⚠️ </a:t>
            </a:r>
            <a:r>
              <a:rPr lang="de-DE" sz="1600" dirty="0" err="1">
                <a:solidFill>
                  <a:schemeClr val="tx1"/>
                </a:solidFill>
              </a:rPr>
              <a:t>only</a:t>
            </a:r>
            <a:r>
              <a:rPr lang="de-DE" sz="1600" dirty="0">
                <a:solidFill>
                  <a:schemeClr val="tx1"/>
                </a:solidFill>
              </a:rPr>
              <a:t> NOSLIP </a:t>
            </a:r>
            <a:r>
              <a:rPr lang="de-DE" sz="1600" dirty="0" err="1">
                <a:solidFill>
                  <a:schemeClr val="tx1"/>
                </a:solidFill>
              </a:rPr>
              <a:t>boundary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conditions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obstacles</a:t>
            </a:r>
            <a:r>
              <a:rPr lang="de-DE" sz="1600" dirty="0">
                <a:solidFill>
                  <a:schemeClr val="tx1"/>
                </a:solidFill>
              </a:rPr>
              <a:t>/</a:t>
            </a:r>
            <a:r>
              <a:rPr lang="de-DE" sz="1600" dirty="0" err="1">
                <a:solidFill>
                  <a:schemeClr val="tx1"/>
                </a:solidFill>
              </a:rPr>
              <a:t>objects</a:t>
            </a:r>
            <a:endParaRPr lang="de-DE" sz="1600" dirty="0">
              <a:solidFill>
                <a:schemeClr val="tx1"/>
              </a:solidFill>
            </a:endParaRPr>
          </a:p>
          <a:p>
            <a:pPr marL="642366" lvl="1" indent="-285750">
              <a:lnSpc>
                <a:spcPct val="150000"/>
              </a:lnSpc>
              <a:buFont typeface="System Font Regular"/>
              <a:buChar char="→"/>
            </a:pPr>
            <a:r>
              <a:rPr lang="de-DE" sz="1600" dirty="0">
                <a:solidFill>
                  <a:schemeClr val="tx1"/>
                </a:solidFill>
              </a:rPr>
              <a:t>Skip </a:t>
            </a:r>
            <a:r>
              <a:rPr lang="de-DE" sz="1600" dirty="0" err="1">
                <a:solidFill>
                  <a:schemeClr val="tx1"/>
                </a:solidFill>
              </a:rPr>
              <a:t>for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celltype</a:t>
            </a:r>
            <a:r>
              <a:rPr lang="de-DE" sz="1600" dirty="0">
                <a:solidFill>
                  <a:schemeClr val="tx1"/>
                </a:solidFill>
              </a:rPr>
              <a:t> EMPTY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7B10E-E469-174C-97E0-F71D101A7190}"/>
              </a:ext>
            </a:extLst>
          </p:cNvPr>
          <p:cNvSpPr/>
          <p:nvPr/>
        </p:nvSpPr>
        <p:spPr>
          <a:xfrm>
            <a:off x="1500744" y="758389"/>
            <a:ext cx="6411741" cy="30014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Underlying concept: flag matrix</a:t>
            </a:r>
          </a:p>
        </p:txBody>
      </p:sp>
    </p:spTree>
    <p:extLst>
      <p:ext uri="{BB962C8B-B14F-4D97-AF65-F5344CB8AC3E}">
        <p14:creationId xmlns:p14="http://schemas.microsoft.com/office/powerpoint/2010/main" val="1011255521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E_16zu9 Institute.potx" id="{6CDF2315-C708-4FBF-BC80-F8F2067B9D83}" vid="{71825ADE-911E-4FBB-B59F-E287B15BB884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1723</Words>
  <Application>Microsoft Macintosh PowerPoint</Application>
  <PresentationFormat>On-screen Show (16:9)</PresentationFormat>
  <Paragraphs>249</Paragraphs>
  <Slides>32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Cambria Math</vt:lpstr>
      <vt:lpstr>System Font Regular</vt:lpstr>
      <vt:lpstr>Uni_Stuttgart</vt:lpstr>
      <vt:lpstr>PowerPoint Presentation</vt:lpstr>
      <vt:lpstr>Task and Implementation</vt:lpstr>
      <vt:lpstr>Heat Flow</vt:lpstr>
      <vt:lpstr>Heat Flow</vt:lpstr>
      <vt:lpstr>Heat Flow</vt:lpstr>
      <vt:lpstr>Heat Flow</vt:lpstr>
      <vt:lpstr>Heat Flow</vt:lpstr>
      <vt:lpstr>Arbitrary Geometries and Obstacles</vt:lpstr>
      <vt:lpstr>Arbitrary Geometries and Obstacles</vt:lpstr>
      <vt:lpstr>Arbitrary Geometries and Obstacles</vt:lpstr>
      <vt:lpstr>Arbitrary Geometries and Obstacles</vt:lpstr>
      <vt:lpstr>Arbitrary Geometries and Obstacles</vt:lpstr>
      <vt:lpstr>Arbitrary Geometries and Obstacles</vt:lpstr>
      <vt:lpstr>Input File for Boundaries and Obstacles</vt:lpstr>
      <vt:lpstr>How to define boundary condtion types and values?</vt:lpstr>
      <vt:lpstr>How to define obstacles?</vt:lpstr>
      <vt:lpstr>Examples</vt:lpstr>
      <vt:lpstr>Channel with a Step: Comparison for Obstacles</vt:lpstr>
      <vt:lpstr>Rayleigh-Benard: Comparison for Heat Flow</vt:lpstr>
      <vt:lpstr>Fountain: Combination of Obstacles and Heat Flow</vt:lpstr>
      <vt:lpstr>Beanmachine</vt:lpstr>
      <vt:lpstr>Labyrinth</vt:lpstr>
      <vt:lpstr>NumSim Flow</vt:lpstr>
      <vt:lpstr>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2021-02-04T16:22:43Z</dcterms:modified>
</cp:coreProperties>
</file>